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86" r:id="rId8"/>
    <p:sldId id="287" r:id="rId9"/>
    <p:sldId id="288" r:id="rId10"/>
    <p:sldId id="260" r:id="rId11"/>
    <p:sldId id="289" r:id="rId12"/>
    <p:sldId id="290" r:id="rId13"/>
    <p:sldId id="291" r:id="rId14"/>
    <p:sldId id="292" r:id="rId15"/>
    <p:sldId id="294" r:id="rId16"/>
    <p:sldId id="295" r:id="rId17"/>
    <p:sldId id="308" r:id="rId18"/>
    <p:sldId id="305" r:id="rId19"/>
    <p:sldId id="306" r:id="rId20"/>
    <p:sldId id="307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9/14/2022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WebGL Without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7151687" cy="957511"/>
          </a:xfrm>
        </p:spPr>
        <p:txBody>
          <a:bodyPr/>
          <a:lstStyle/>
          <a:p>
            <a:r>
              <a:rPr lang="en-GB" dirty="0"/>
              <a:t>Right-handed coordinate system</a:t>
            </a:r>
          </a:p>
          <a:p>
            <a:r>
              <a:rPr lang="en-GB" dirty="0"/>
              <a:t>Near and far clipping planes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B21467A-CB86-F563-E66E-5BD45955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67" y="2371725"/>
            <a:ext cx="9680161" cy="41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5"/>
            <a:ext cx="5956300" cy="981324"/>
          </a:xfrm>
        </p:spPr>
        <p:txBody>
          <a:bodyPr/>
          <a:lstStyle/>
          <a:p>
            <a:r>
              <a:rPr lang="en-GB" dirty="0"/>
              <a:t>Model vertices are defined in local space (relative)</a:t>
            </a:r>
          </a:p>
          <a:p>
            <a:r>
              <a:rPr lang="en-GB" dirty="0"/>
              <a:t>Converted to screen coordinates using “transforms”:</a:t>
            </a:r>
          </a:p>
        </p:txBody>
      </p:sp>
      <p:pic>
        <p:nvPicPr>
          <p:cNvPr id="4" name="Picture 3" descr="A picture containing person, sculpture&#10;&#10;Description automatically generated">
            <a:extLst>
              <a:ext uri="{FF2B5EF4-FFF2-40B4-BE49-F238E27FC236}">
                <a16:creationId xmlns:a16="http://schemas.microsoft.com/office/drawing/2014/main" id="{6E39F8CC-64EB-B257-2E9B-CE8CED86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41" y="0"/>
            <a:ext cx="4468859" cy="2347912"/>
          </a:xfrm>
          <a:prstGeom prst="rect">
            <a:avLst/>
          </a:prstGeom>
        </p:spPr>
      </p:pic>
      <p:pic>
        <p:nvPicPr>
          <p:cNvPr id="8" name="Picture 7" descr="A person looking at another person&#10;&#10;Description automatically generated with low confidence">
            <a:extLst>
              <a:ext uri="{FF2B5EF4-FFF2-40B4-BE49-F238E27FC236}">
                <a16:creationId xmlns:a16="http://schemas.microsoft.com/office/drawing/2014/main" id="{ABAAE17E-129C-B6B2-B235-F23853A2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52" y="4405209"/>
            <a:ext cx="4346048" cy="2444651"/>
          </a:xfrm>
          <a:prstGeom prst="rect">
            <a:avLst/>
          </a:prstGeom>
        </p:spPr>
      </p:pic>
      <p:pic>
        <p:nvPicPr>
          <p:cNvPr id="14" name="Picture 13" descr="Calendar&#10;&#10;Description automatically generated">
            <a:extLst>
              <a:ext uri="{FF2B5EF4-FFF2-40B4-BE49-F238E27FC236}">
                <a16:creationId xmlns:a16="http://schemas.microsoft.com/office/drawing/2014/main" id="{21EF8D78-8F09-EF70-05C3-3B8755062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155" y="2535979"/>
            <a:ext cx="5568183" cy="1681163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E969A114-2CD8-A94C-5AF2-7736772597FB}"/>
              </a:ext>
            </a:extLst>
          </p:cNvPr>
          <p:cNvSpPr txBox="1">
            <a:spLocks/>
          </p:cNvSpPr>
          <p:nvPr/>
        </p:nvSpPr>
        <p:spPr>
          <a:xfrm>
            <a:off x="1539875" y="2347912"/>
            <a:ext cx="4737100" cy="188250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Translation (position)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Scaling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Projection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0DC6FD8-854A-B82F-7031-2F1A9A3F99AD}"/>
              </a:ext>
            </a:extLst>
          </p:cNvPr>
          <p:cNvSpPr txBox="1">
            <a:spLocks/>
          </p:cNvSpPr>
          <p:nvPr/>
        </p:nvSpPr>
        <p:spPr>
          <a:xfrm>
            <a:off x="444500" y="4647879"/>
            <a:ext cx="5956300" cy="1810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Uses matrix multiplication</a:t>
            </a:r>
          </a:p>
          <a:p>
            <a:r>
              <a:rPr lang="en-GB" dirty="0"/>
              <a:t>Matrices are useful, but confusing</a:t>
            </a:r>
          </a:p>
          <a:p>
            <a:r>
              <a:rPr lang="en-GB" dirty="0"/>
              <a:t>Don’t worry, </a:t>
            </a:r>
            <a:r>
              <a:rPr lang="en-GB" b="1" dirty="0" err="1"/>
              <a:t>gl</a:t>
            </a:r>
            <a:r>
              <a:rPr lang="en-GB" b="1" dirty="0"/>
              <a:t>-matrix </a:t>
            </a:r>
            <a:r>
              <a:rPr lang="en-GB" dirty="0"/>
              <a:t>can help us</a:t>
            </a:r>
          </a:p>
          <a:p>
            <a:r>
              <a:rPr lang="en-GB" dirty="0"/>
              <a:t>Order of multiplications is critical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348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586B864C-FA0D-D2B9-8DD8-B0E0E5C8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8" y="582612"/>
            <a:ext cx="5948363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E7F976C3-868B-55FD-58CF-1DEDF95AF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377949"/>
            <a:ext cx="5119688" cy="5119688"/>
          </a:xfrm>
          <a:prstGeom prst="rect">
            <a:avLst/>
          </a:prstGeom>
        </p:spPr>
      </p:pic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973FA6F2-238D-BA61-6379-A696D905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11" y="1377950"/>
            <a:ext cx="5119687" cy="51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1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WebGL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 material, stone&#10;&#10;Description automatically generated">
            <a:extLst>
              <a:ext uri="{FF2B5EF4-FFF2-40B4-BE49-F238E27FC236}">
                <a16:creationId xmlns:a16="http://schemas.microsoft.com/office/drawing/2014/main" id="{92B2F7BA-BCA5-5761-1A51-7577EAFE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824288"/>
            <a:ext cx="6028410" cy="305055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More WebGL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5"/>
            <a:ext cx="5956300" cy="1843336"/>
          </a:xfrm>
        </p:spPr>
        <p:txBody>
          <a:bodyPr/>
          <a:lstStyle/>
          <a:p>
            <a:r>
              <a:rPr lang="en-US" dirty="0"/>
              <a:t>Lighting</a:t>
            </a:r>
          </a:p>
          <a:p>
            <a:r>
              <a:rPr lang="en-US" dirty="0"/>
              <a:t>Transparency and blending</a:t>
            </a:r>
          </a:p>
          <a:p>
            <a:r>
              <a:rPr lang="en-US" dirty="0" err="1"/>
              <a:t>Cubemaps</a:t>
            </a:r>
            <a:r>
              <a:rPr lang="en-US" dirty="0"/>
              <a:t> and environment maps</a:t>
            </a:r>
          </a:p>
          <a:p>
            <a:r>
              <a:rPr lang="en-US" dirty="0"/>
              <a:t>Normal maps, parallax maps, refraction etc.</a:t>
            </a:r>
          </a:p>
          <a:p>
            <a:r>
              <a:rPr lang="en-US" dirty="0"/>
              <a:t>Almost endless possibilities with shaders (SSAO)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9A27C3F-F7EE-F54C-B87A-5DA8423EAFF4}"/>
              </a:ext>
            </a:extLst>
          </p:cNvPr>
          <p:cNvSpPr txBox="1">
            <a:spLocks/>
          </p:cNvSpPr>
          <p:nvPr/>
        </p:nvSpPr>
        <p:spPr>
          <a:xfrm>
            <a:off x="6480901" y="3416467"/>
            <a:ext cx="475615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WebGL 2.0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1E8F13-666D-29E5-0971-E1B6E51355D5}"/>
              </a:ext>
            </a:extLst>
          </p:cNvPr>
          <p:cNvSpPr txBox="1">
            <a:spLocks/>
          </p:cNvSpPr>
          <p:nvPr/>
        </p:nvSpPr>
        <p:spPr>
          <a:xfrm>
            <a:off x="6480901" y="4124980"/>
            <a:ext cx="5956300" cy="2210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3D textures</a:t>
            </a:r>
          </a:p>
          <a:p>
            <a:r>
              <a:rPr lang="en-US" dirty="0"/>
              <a:t>Async queries (query data from GPU back to CPU)</a:t>
            </a:r>
          </a:p>
          <a:p>
            <a:r>
              <a:rPr lang="en-US" dirty="0"/>
              <a:t>Non power-of-two texture dimensions</a:t>
            </a:r>
          </a:p>
          <a:p>
            <a:r>
              <a:rPr lang="en-US" dirty="0"/>
              <a:t>More matrix functions</a:t>
            </a:r>
          </a:p>
          <a:p>
            <a:r>
              <a:rPr lang="en-US" dirty="0"/>
              <a:t>Instanced rendering</a:t>
            </a:r>
          </a:p>
          <a:p>
            <a:r>
              <a:rPr lang="en-US" dirty="0"/>
              <a:t>And many more…</a:t>
            </a:r>
          </a:p>
          <a:p>
            <a:endParaRPr lang="en-US" dirty="0"/>
          </a:p>
        </p:txBody>
      </p:sp>
      <p:pic>
        <p:nvPicPr>
          <p:cNvPr id="8" name="Picture 7" descr="A yellow stuffed animal&#10;&#10;Description automatically generated with medium confidence">
            <a:extLst>
              <a:ext uri="{FF2B5EF4-FFF2-40B4-BE49-F238E27FC236}">
                <a16:creationId xmlns:a16="http://schemas.microsoft.com/office/drawing/2014/main" id="{33041A72-EED0-E813-D0F2-78BE0C93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57814">
            <a:off x="9147980" y="5360681"/>
            <a:ext cx="1264754" cy="137228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23F9DC1-C240-F382-ADB9-1FE9A9F6E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2353">
            <a:off x="10489011" y="5250668"/>
            <a:ext cx="1207375" cy="1342564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FC18BBF5-2FBB-0614-7A93-B05CF7430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-162575"/>
            <a:ext cx="3409919" cy="3153580"/>
          </a:xfrm>
          <a:prstGeom prst="rect">
            <a:avLst/>
          </a:prstGeom>
        </p:spPr>
      </p:pic>
      <p:pic>
        <p:nvPicPr>
          <p:cNvPr id="12" name="Picture 11" descr="A picture containing text, floor, indoor, red&#10;&#10;Description automatically generated">
            <a:extLst>
              <a:ext uri="{FF2B5EF4-FFF2-40B4-BE49-F238E27FC236}">
                <a16:creationId xmlns:a16="http://schemas.microsoft.com/office/drawing/2014/main" id="{AD33013F-CF08-1704-00FC-947FD1D61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9051" y="-174847"/>
            <a:ext cx="3584660" cy="31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674" y="2292101"/>
            <a:ext cx="9409113" cy="420553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https://webgl2fundamentals.org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https://developer.mozilla.org/en-US/docs/Web/API/WebGL_API/Tutorial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https://jsantell.com/model-view-projection/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https://learnopengl.com/Getting-started/Hello-Triangle</a:t>
            </a:r>
          </a:p>
        </p:txBody>
      </p:sp>
    </p:spTree>
    <p:extLst>
      <p:ext uri="{BB962C8B-B14F-4D97-AF65-F5344CB8AC3E}">
        <p14:creationId xmlns:p14="http://schemas.microsoft.com/office/powerpoint/2010/main" val="80324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History of the GPU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Rendering Era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1270215"/>
          </a:xfrm>
        </p:spPr>
        <p:txBody>
          <a:bodyPr/>
          <a:lstStyle/>
          <a:p>
            <a:r>
              <a:rPr lang="en-US" dirty="0"/>
              <a:t>Early to mid 1990s</a:t>
            </a:r>
          </a:p>
          <a:p>
            <a:r>
              <a:rPr lang="en-US" dirty="0"/>
              <a:t>3D rendering hardware is prohibitively expensive</a:t>
            </a:r>
          </a:p>
          <a:p>
            <a:r>
              <a:rPr lang="en-US" dirty="0"/>
              <a:t>Only practical option for fast 3D was software rendering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2BC51B9-0219-F747-5834-9A7FDA56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19" y="0"/>
            <a:ext cx="5153981" cy="289560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578E98C3-A17A-9108-9276-C562EA880039}"/>
              </a:ext>
            </a:extLst>
          </p:cNvPr>
          <p:cNvSpPr txBox="1">
            <a:spLocks/>
          </p:cNvSpPr>
          <p:nvPr/>
        </p:nvSpPr>
        <p:spPr>
          <a:xfrm>
            <a:off x="5630518" y="3297650"/>
            <a:ext cx="6523382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Limitations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CCEFD28-043D-31DF-56DE-BE7526590726}"/>
              </a:ext>
            </a:extLst>
          </p:cNvPr>
          <p:cNvSpPr txBox="1">
            <a:spLocks/>
          </p:cNvSpPr>
          <p:nvPr/>
        </p:nvSpPr>
        <p:spPr>
          <a:xfrm>
            <a:off x="5473700" y="4095881"/>
            <a:ext cx="6718300" cy="2646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640x480 resolution == 307,200 pixels per frame</a:t>
            </a:r>
          </a:p>
          <a:p>
            <a:r>
              <a:rPr lang="en-US" dirty="0"/>
              <a:t>CPU can only draw 1 at a time</a:t>
            </a:r>
          </a:p>
          <a:p>
            <a:r>
              <a:rPr lang="en-US" dirty="0"/>
              <a:t>60fps x 307,200 == 18 million pixels per second</a:t>
            </a:r>
          </a:p>
          <a:p>
            <a:r>
              <a:rPr lang="en-US" dirty="0"/>
              <a:t>Gets worse as resolution increases</a:t>
            </a:r>
          </a:p>
          <a:p>
            <a:r>
              <a:rPr lang="en-US" dirty="0"/>
              <a:t>Hogs CPU time needed for other tasks</a:t>
            </a:r>
          </a:p>
          <a:p>
            <a:r>
              <a:rPr lang="en-US" dirty="0"/>
              <a:t>Rendering limited by CPU speed</a:t>
            </a:r>
          </a:p>
        </p:txBody>
      </p:sp>
      <p:pic>
        <p:nvPicPr>
          <p:cNvPr id="15" name="Picture 14" descr="A picture containing text, indoor, floor, computer&#10;&#10;Description automatically generated">
            <a:extLst>
              <a:ext uri="{FF2B5EF4-FFF2-40B4-BE49-F238E27FC236}">
                <a16:creationId xmlns:a16="http://schemas.microsoft.com/office/drawing/2014/main" id="{C96F42AF-9880-520D-9DE0-8E384ADF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8823"/>
            <a:ext cx="4867275" cy="382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GPU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384800" cy="2951585"/>
          </a:xfrm>
        </p:spPr>
        <p:txBody>
          <a:bodyPr/>
          <a:lstStyle/>
          <a:p>
            <a:r>
              <a:rPr lang="en-GB" dirty="0"/>
              <a:t>3D games like Quake created a market for affordable rendering hardware</a:t>
            </a:r>
          </a:p>
          <a:p>
            <a:r>
              <a:rPr lang="en-GB" dirty="0"/>
              <a:t>Graphics Processing Unit (as we know it) was born</a:t>
            </a:r>
          </a:p>
          <a:p>
            <a:r>
              <a:rPr lang="en-GB" dirty="0"/>
              <a:t>Design is fundamentally different from CPU</a:t>
            </a:r>
          </a:p>
          <a:p>
            <a:r>
              <a:rPr lang="en-GB" dirty="0"/>
              <a:t>CPU: small number of large cores</a:t>
            </a:r>
          </a:p>
          <a:p>
            <a:r>
              <a:rPr lang="en-GB" dirty="0"/>
              <a:t>GPU: large number of smaller cores</a:t>
            </a:r>
          </a:p>
          <a:p>
            <a:r>
              <a:rPr lang="en-GB" dirty="0"/>
              <a:t>CPU: general-purpose</a:t>
            </a:r>
          </a:p>
          <a:p>
            <a:r>
              <a:rPr lang="en-GB" dirty="0"/>
              <a:t>GPU: specialised for rendering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E1E9718A-4F3D-09FF-994A-5A4E57931C85}"/>
              </a:ext>
            </a:extLst>
          </p:cNvPr>
          <p:cNvSpPr txBox="1">
            <a:spLocks/>
          </p:cNvSpPr>
          <p:nvPr/>
        </p:nvSpPr>
        <p:spPr>
          <a:xfrm>
            <a:off x="484257" y="4647483"/>
            <a:ext cx="5345043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Advantages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B91A5A6-6CA3-DD4F-BBA8-70F326CD1E38}"/>
              </a:ext>
            </a:extLst>
          </p:cNvPr>
          <p:cNvSpPr txBox="1">
            <a:spLocks/>
          </p:cNvSpPr>
          <p:nvPr/>
        </p:nvSpPr>
        <p:spPr>
          <a:xfrm>
            <a:off x="444500" y="5545824"/>
            <a:ext cx="5384800" cy="115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Many pixels can be rendered in parallel</a:t>
            </a:r>
          </a:p>
          <a:p>
            <a:r>
              <a:rPr lang="en-GB" dirty="0"/>
              <a:t>Asynchronous (frees up CPU for other tasks)</a:t>
            </a:r>
          </a:p>
        </p:txBody>
      </p:sp>
      <p:pic>
        <p:nvPicPr>
          <p:cNvPr id="20" name="Picture 19" descr="A video game screen capture&#10;&#10;Description automatically generated with low confidence">
            <a:extLst>
              <a:ext uri="{FF2B5EF4-FFF2-40B4-BE49-F238E27FC236}">
                <a16:creationId xmlns:a16="http://schemas.microsoft.com/office/drawing/2014/main" id="{8CCBFE3C-25EB-DBE0-2150-E8B7A2E7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455" y="0"/>
            <a:ext cx="6162545" cy="29143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93AA34B-A532-8D64-2281-9B373F81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994" y="2831517"/>
            <a:ext cx="6161157" cy="40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3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9FA46B78-C814-1C69-3A41-E2BE6D82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412" y="2846181"/>
            <a:ext cx="5334000" cy="39338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API standards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BFCB7-6DF8-FA65-0307-70CD9C73A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Many different manufacturers of 3D cards</a:t>
            </a:r>
          </a:p>
          <a:p>
            <a:r>
              <a:rPr lang="en-GB" dirty="0"/>
              <a:t>APIs were manufacturer-specific and proprietary</a:t>
            </a:r>
          </a:p>
          <a:p>
            <a:r>
              <a:rPr lang="en-GB" dirty="0"/>
              <a:t>Time consuming, and locked developers in</a:t>
            </a:r>
          </a:p>
          <a:p>
            <a:r>
              <a:rPr lang="en-GB" dirty="0"/>
              <a:t>SGI open sourced IRIS GL API as OpenGL</a:t>
            </a:r>
          </a:p>
          <a:p>
            <a:r>
              <a:rPr lang="en-GB" dirty="0"/>
              <a:t>Backed by John Carmack, quickly rose to dominance</a:t>
            </a:r>
          </a:p>
          <a:p>
            <a:r>
              <a:rPr lang="en-GB" dirty="0"/>
              <a:t>Microsoft followed with DirectX, caught up eventually</a:t>
            </a:r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A3F7BB09-E313-7199-1D4A-044AB8D3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88" y="180861"/>
            <a:ext cx="2151073" cy="733157"/>
          </a:xfrm>
          <a:prstGeom prst="rect">
            <a:avLst/>
          </a:prstGeom>
        </p:spPr>
      </p:pic>
      <p:pic>
        <p:nvPicPr>
          <p:cNvPr id="23" name="Picture 22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23ECAB7D-27BB-5E30-A7DC-A1D56BABA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853" y="2716546"/>
            <a:ext cx="1604749" cy="113937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00CCB19-FB52-38F1-F160-119A67A4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91" y="5151184"/>
            <a:ext cx="1823026" cy="1424239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645E149E-CD00-DCCB-5BD1-4E5D78B9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301" y="346615"/>
            <a:ext cx="1929584" cy="897257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BA62EA4B-7D58-777F-D02C-150E7266D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228" y="1118296"/>
            <a:ext cx="1644639" cy="14608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F33B6078-E261-D58C-71B0-28F0BC455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279" y="3589721"/>
            <a:ext cx="1713133" cy="164297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613D284-01E4-CB28-75A2-4CB41A109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980" y="1120495"/>
            <a:ext cx="2084215" cy="1563161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907FC32A-1126-05ED-04EB-E72CDBEF3A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3051" y="1846722"/>
            <a:ext cx="1973469" cy="1618245"/>
          </a:xfrm>
          <a:prstGeom prst="rect">
            <a:avLst/>
          </a:prstGeom>
        </p:spPr>
      </p:pic>
      <p:pic>
        <p:nvPicPr>
          <p:cNvPr id="39" name="Picture 38" descr="A video game controller&#10;&#10;Description automatically generated with low confidence">
            <a:extLst>
              <a:ext uri="{FF2B5EF4-FFF2-40B4-BE49-F238E27FC236}">
                <a16:creationId xmlns:a16="http://schemas.microsoft.com/office/drawing/2014/main" id="{945BF1FA-E4AF-CB37-5715-BBFA14157E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3408" y="4099452"/>
            <a:ext cx="3623582" cy="15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Day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384800" cy="2400549"/>
          </a:xfrm>
        </p:spPr>
        <p:txBody>
          <a:bodyPr/>
          <a:lstStyle/>
          <a:p>
            <a:r>
              <a:rPr lang="en-GB" dirty="0"/>
              <a:t>Many subsets of OpenGL</a:t>
            </a:r>
          </a:p>
          <a:p>
            <a:r>
              <a:rPr lang="en-GB" dirty="0"/>
              <a:t>OpenGL ES for embedded systems</a:t>
            </a:r>
          </a:p>
          <a:p>
            <a:r>
              <a:rPr lang="en-GB" dirty="0"/>
              <a:t>“Most widely deployed graphics API in history”</a:t>
            </a:r>
          </a:p>
          <a:p>
            <a:r>
              <a:rPr lang="en-GB" dirty="0"/>
              <a:t>WebGL derived from OpenGL ES</a:t>
            </a:r>
          </a:p>
          <a:p>
            <a:r>
              <a:rPr lang="en-GB" dirty="0"/>
              <a:t>WebGL 2.0 released in 2015</a:t>
            </a:r>
          </a:p>
          <a:p>
            <a:endParaRPr lang="en-GB" dirty="0"/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20805412-5E4A-9DF5-A216-A3727FC5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95751"/>
            <a:ext cx="9980325" cy="2762250"/>
          </a:xfrm>
          <a:prstGeom prst="rect">
            <a:avLst/>
          </a:prstGeom>
        </p:spPr>
      </p:pic>
      <p:pic>
        <p:nvPicPr>
          <p:cNvPr id="8" name="Picture 7" descr="Icon&#10;&#10;Description automatically generated with low confidence">
            <a:extLst>
              <a:ext uri="{FF2B5EF4-FFF2-40B4-BE49-F238E27FC236}">
                <a16:creationId xmlns:a16="http://schemas.microsoft.com/office/drawing/2014/main" id="{09C42B6C-AD07-551C-D665-5CDFC10F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487" y="342900"/>
            <a:ext cx="50196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WebGL API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2400549"/>
          </a:xfrm>
        </p:spPr>
        <p:txBody>
          <a:bodyPr/>
          <a:lstStyle/>
          <a:p>
            <a:r>
              <a:rPr lang="en-GB" dirty="0"/>
              <a:t>API access to GPU from </a:t>
            </a:r>
            <a:r>
              <a:rPr lang="en-GB" dirty="0" err="1"/>
              <a:t>Javascript</a:t>
            </a:r>
            <a:endParaRPr lang="en-GB" dirty="0"/>
          </a:p>
          <a:p>
            <a:r>
              <a:rPr lang="en-GB" dirty="0"/>
              <a:t>Agnostic of hardware</a:t>
            </a:r>
          </a:p>
          <a:p>
            <a:r>
              <a:rPr lang="en-GB" dirty="0"/>
              <a:t>Only renders primitives – points, triangles etc.</a:t>
            </a:r>
          </a:p>
          <a:p>
            <a:r>
              <a:rPr lang="en-GB" dirty="0"/>
              <a:t>Programmable pipeline (shaders)</a:t>
            </a:r>
          </a:p>
          <a:p>
            <a:r>
              <a:rPr lang="en-GB" dirty="0"/>
              <a:t>Shader program runs on GPU</a:t>
            </a:r>
          </a:p>
          <a:p>
            <a:r>
              <a:rPr lang="en-GB" dirty="0"/>
              <a:t>API focused on setting up shaders + feeding them with data</a:t>
            </a:r>
          </a:p>
        </p:txBody>
      </p:sp>
      <p:pic>
        <p:nvPicPr>
          <p:cNvPr id="10" name="Picture 9" descr="Shape, polygon&#10;&#10;Description automatically generated">
            <a:extLst>
              <a:ext uri="{FF2B5EF4-FFF2-40B4-BE49-F238E27FC236}">
                <a16:creationId xmlns:a16="http://schemas.microsoft.com/office/drawing/2014/main" id="{FDE273EF-CA02-654B-7EE3-BE8EF25B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59" y="3895725"/>
            <a:ext cx="4019858" cy="2669979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27C7BF44-8A85-3211-541B-159A68BE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499" y="292296"/>
            <a:ext cx="3926713" cy="62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9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1132"/>
            <a:ext cx="4637088" cy="1262311"/>
          </a:xfrm>
        </p:spPr>
        <p:txBody>
          <a:bodyPr/>
          <a:lstStyle/>
          <a:p>
            <a:r>
              <a:rPr lang="en-US" dirty="0"/>
              <a:t>Shaders make up the GPU program</a:t>
            </a:r>
          </a:p>
          <a:p>
            <a:r>
              <a:rPr lang="en-US" dirty="0"/>
              <a:t>GLSL - strict, </a:t>
            </a:r>
            <a:r>
              <a:rPr lang="en-US" dirty="0" err="1"/>
              <a:t>specialised</a:t>
            </a:r>
            <a:r>
              <a:rPr lang="en-US" dirty="0"/>
              <a:t> C-like language</a:t>
            </a:r>
          </a:p>
          <a:p>
            <a:r>
              <a:rPr lang="en-GB" dirty="0"/>
              <a:t>2 main types: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198EAE6-990D-CE5E-0114-D8D6D03A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0"/>
            <a:ext cx="6248400" cy="3568842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054D38FB-C512-3587-0E4F-2C4D0CF2FDBF}"/>
              </a:ext>
            </a:extLst>
          </p:cNvPr>
          <p:cNvSpPr txBox="1">
            <a:spLocks/>
          </p:cNvSpPr>
          <p:nvPr/>
        </p:nvSpPr>
        <p:spPr>
          <a:xfrm>
            <a:off x="5943600" y="4059996"/>
            <a:ext cx="473710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Fragment shader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1981E4C-37F7-EB8E-17B3-ED31F24BDE12}"/>
              </a:ext>
            </a:extLst>
          </p:cNvPr>
          <p:cNvSpPr txBox="1">
            <a:spLocks/>
          </p:cNvSpPr>
          <p:nvPr/>
        </p:nvSpPr>
        <p:spPr>
          <a:xfrm>
            <a:off x="444500" y="4588655"/>
            <a:ext cx="4637088" cy="1634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Runs first (before fragment shader)</a:t>
            </a:r>
          </a:p>
          <a:p>
            <a:r>
              <a:rPr lang="en-GB" dirty="0"/>
              <a:t>One iteration per vertex</a:t>
            </a:r>
          </a:p>
          <a:p>
            <a:r>
              <a:rPr lang="en-GB" dirty="0"/>
              <a:t>Input is data we supply via WebGL API</a:t>
            </a:r>
          </a:p>
          <a:p>
            <a:r>
              <a:rPr lang="en-GB" dirty="0"/>
              <a:t>Output is screen coordinate of the vertex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928F265B-C79D-A0D4-77AF-58C7585C3858}"/>
              </a:ext>
            </a:extLst>
          </p:cNvPr>
          <p:cNvSpPr txBox="1">
            <a:spLocks/>
          </p:cNvSpPr>
          <p:nvPr/>
        </p:nvSpPr>
        <p:spPr>
          <a:xfrm>
            <a:off x="444500" y="4059996"/>
            <a:ext cx="473710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Vertex shader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D77655F-CCB8-B80E-9CBF-CCD033D77B44}"/>
              </a:ext>
            </a:extLst>
          </p:cNvPr>
          <p:cNvSpPr txBox="1">
            <a:spLocks/>
          </p:cNvSpPr>
          <p:nvPr/>
        </p:nvSpPr>
        <p:spPr>
          <a:xfrm>
            <a:off x="5943600" y="4588655"/>
            <a:ext cx="4637088" cy="1512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Runs second (after vertex shader)</a:t>
            </a:r>
          </a:p>
          <a:p>
            <a:r>
              <a:rPr lang="en-GB" dirty="0"/>
              <a:t>One iteration per fragment (a.k.a. pixel)</a:t>
            </a:r>
          </a:p>
          <a:p>
            <a:r>
              <a:rPr lang="en-GB" dirty="0"/>
              <a:t>Input is interpolated vertex shader output</a:t>
            </a:r>
          </a:p>
          <a:p>
            <a:r>
              <a:rPr lang="en-GB" dirty="0"/>
              <a:t>Output is fragment colour</a:t>
            </a:r>
          </a:p>
        </p:txBody>
      </p:sp>
    </p:spTree>
    <p:extLst>
      <p:ext uri="{BB962C8B-B14F-4D97-AF65-F5344CB8AC3E}">
        <p14:creationId xmlns:p14="http://schemas.microsoft.com/office/powerpoint/2010/main" val="40283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295</TotalTime>
  <Words>522</Words>
  <Application>Microsoft Office PowerPoint</Application>
  <PresentationFormat>Widescreen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Trade Gothic LT Pro</vt:lpstr>
      <vt:lpstr>Trebuchet MS</vt:lpstr>
      <vt:lpstr>Office Theme</vt:lpstr>
      <vt:lpstr>WebGL Without Frameworks</vt:lpstr>
      <vt:lpstr>The History of the GPU</vt:lpstr>
      <vt:lpstr>The Software Rendering Era</vt:lpstr>
      <vt:lpstr>Enter the GPU</vt:lpstr>
      <vt:lpstr>Evolution of API standards</vt:lpstr>
      <vt:lpstr>Present Day</vt:lpstr>
      <vt:lpstr>The WebGL API</vt:lpstr>
      <vt:lpstr>Overview</vt:lpstr>
      <vt:lpstr>Shaders</vt:lpstr>
      <vt:lpstr>Coordinate System</vt:lpstr>
      <vt:lpstr>Transforms</vt:lpstr>
      <vt:lpstr>Demo</vt:lpstr>
      <vt:lpstr>PowerPoint Presentation</vt:lpstr>
      <vt:lpstr>PowerPoint Presentation</vt:lpstr>
      <vt:lpstr>More WebGL Features</vt:lpstr>
      <vt:lpstr>More WebGL features</vt:lpstr>
      <vt:lpstr>Further reading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Without Frameworks</dc:title>
  <dc:creator>James Hill</dc:creator>
  <cp:lastModifiedBy>James Hill</cp:lastModifiedBy>
  <cp:revision>39</cp:revision>
  <dcterms:created xsi:type="dcterms:W3CDTF">2022-09-12T16:16:22Z</dcterms:created>
  <dcterms:modified xsi:type="dcterms:W3CDTF">2022-09-14T17:08:47Z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